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Narrow" panose="020B0604020202020204" charset="0"/>
      <p:regular r:id="rId13"/>
    </p:embeddedFont>
    <p:embeddedFont>
      <p:font typeface="Agrandir Narrow Bold" panose="020B0604020202020204" charset="0"/>
      <p:regular r:id="rId14"/>
    </p:embeddedFont>
    <p:embeddedFont>
      <p:font typeface="Agrandir Narrow Italics" panose="020B0604020202020204" charset="0"/>
      <p:regular r:id="rId15"/>
    </p:embeddedFont>
    <p:embeddedFont>
      <p:font typeface="Calibri" panose="020F0502020204030204" pitchFamily="34" charset="0"/>
      <p:regular r:id="rId16"/>
      <p:bold r:id="rId17"/>
      <p:italic r:id="rId18"/>
      <p:boldItalic r:id="rId19"/>
    </p:embeddedFont>
    <p:embeddedFont>
      <p:font typeface="CMU Serif" panose="020B0604020202020204" charset="0"/>
      <p:regular r:id="rId20"/>
    </p:embeddedFont>
    <p:embeddedFont>
      <p:font typeface="Days" panose="02000505050000020004" charset="0"/>
      <p:regular r:id="rId21"/>
    </p:embeddedFont>
    <p:embeddedFont>
      <p:font typeface="Open Sauce Light" panose="020B0604020202020204" charset="0"/>
      <p:regular r:id="rId22"/>
    </p:embeddedFont>
    <p:embeddedFont>
      <p:font typeface="Open Sauce Medium"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3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a:p>
        </p:txBody>
      </p:sp>
      <p:sp>
        <p:nvSpPr>
          <p:cNvPr id="3" name="AutoShape 3"/>
          <p:cNvSpPr/>
          <p:nvPr/>
        </p:nvSpPr>
        <p:spPr>
          <a:xfrm>
            <a:off x="1564160" y="6931968"/>
            <a:ext cx="9526284" cy="0"/>
          </a:xfrm>
          <a:prstGeom prst="line">
            <a:avLst/>
          </a:prstGeom>
          <a:ln w="76200" cap="rnd">
            <a:solidFill>
              <a:srgbClr val="F5F5F5"/>
            </a:solidFill>
            <a:prstDash val="solid"/>
            <a:headEnd type="none" w="sm" len="sm"/>
            <a:tailEnd type="none" w="sm" len="sm"/>
          </a:ln>
        </p:spPr>
        <p:txBody>
          <a:bodyPr/>
          <a:lstStyle/>
          <a:p>
            <a:endParaRPr lang="en-IN"/>
          </a:p>
        </p:txBody>
      </p:sp>
      <p:sp>
        <p:nvSpPr>
          <p:cNvPr id="4" name="Freeform 4"/>
          <p:cNvSpPr/>
          <p:nvPr/>
        </p:nvSpPr>
        <p:spPr>
          <a:xfrm>
            <a:off x="964706" y="804601"/>
            <a:ext cx="1171348" cy="1177234"/>
          </a:xfrm>
          <a:custGeom>
            <a:avLst/>
            <a:gdLst/>
            <a:ahLst/>
            <a:cxnLst/>
            <a:rect l="l" t="t" r="r" b="b"/>
            <a:pathLst>
              <a:path w="1171348" h="1177234">
                <a:moveTo>
                  <a:pt x="0" y="0"/>
                </a:moveTo>
                <a:lnTo>
                  <a:pt x="1171348" y="0"/>
                </a:lnTo>
                <a:lnTo>
                  <a:pt x="1171348" y="1177234"/>
                </a:lnTo>
                <a:lnTo>
                  <a:pt x="0" y="11772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3616741" y="5567813"/>
            <a:ext cx="3159383" cy="3690487"/>
          </a:xfrm>
          <a:custGeom>
            <a:avLst/>
            <a:gdLst/>
            <a:ahLst/>
            <a:cxnLst/>
            <a:rect l="l" t="t" r="r" b="b"/>
            <a:pathLst>
              <a:path w="3159383" h="3690487">
                <a:moveTo>
                  <a:pt x="0" y="0"/>
                </a:moveTo>
                <a:lnTo>
                  <a:pt x="3159383" y="0"/>
                </a:lnTo>
                <a:lnTo>
                  <a:pt x="3159383" y="3690487"/>
                </a:lnTo>
                <a:lnTo>
                  <a:pt x="0" y="3690487"/>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564160" y="3620093"/>
            <a:ext cx="13423633" cy="940385"/>
          </a:xfrm>
          <a:prstGeom prst="rect">
            <a:avLst/>
          </a:prstGeom>
        </p:spPr>
        <p:txBody>
          <a:bodyPr lIns="0" tIns="0" rIns="0" bIns="0" rtlCol="0" anchor="t">
            <a:spAutoFit/>
          </a:bodyPr>
          <a:lstStyle/>
          <a:p>
            <a:pPr algn="just">
              <a:lnSpc>
                <a:spcPts val="7200"/>
              </a:lnSpc>
            </a:pPr>
            <a:r>
              <a:rPr lang="en-US" sz="6546" spc="242">
                <a:solidFill>
                  <a:srgbClr val="FFFFFF"/>
                </a:solidFill>
                <a:latin typeface="Days"/>
              </a:rPr>
              <a:t>Multilingual conversion to</a:t>
            </a:r>
          </a:p>
        </p:txBody>
      </p:sp>
      <p:sp>
        <p:nvSpPr>
          <p:cNvPr id="7" name="TextBox 7"/>
          <p:cNvSpPr txBox="1"/>
          <p:nvPr/>
        </p:nvSpPr>
        <p:spPr>
          <a:xfrm>
            <a:off x="1564160" y="5003734"/>
            <a:ext cx="10375827" cy="1662525"/>
          </a:xfrm>
          <a:prstGeom prst="rect">
            <a:avLst/>
          </a:prstGeom>
        </p:spPr>
        <p:txBody>
          <a:bodyPr lIns="0" tIns="0" rIns="0" bIns="0" rtlCol="0" anchor="t">
            <a:spAutoFit/>
          </a:bodyPr>
          <a:lstStyle/>
          <a:p>
            <a:pPr algn="just">
              <a:lnSpc>
                <a:spcPts val="12823"/>
              </a:lnSpc>
            </a:pPr>
            <a:r>
              <a:rPr lang="en-US" sz="11657" spc="839">
                <a:solidFill>
                  <a:srgbClr val="FFFFFF"/>
                </a:solidFill>
                <a:latin typeface="Open Sauce Medium"/>
              </a:rPr>
              <a:t>BRAILLE</a:t>
            </a:r>
          </a:p>
        </p:txBody>
      </p:sp>
      <p:sp>
        <p:nvSpPr>
          <p:cNvPr id="8" name="TextBox 8"/>
          <p:cNvSpPr txBox="1"/>
          <p:nvPr/>
        </p:nvSpPr>
        <p:spPr>
          <a:xfrm>
            <a:off x="2136054" y="1125088"/>
            <a:ext cx="3184003" cy="479111"/>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 Firebirds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5895643" y="677937"/>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txBody>
            <a:bodyPr/>
            <a:lstStyle/>
            <a:p>
              <a:endParaRPr lang="en-IN"/>
            </a:p>
          </p:txBody>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txBody>
            <a:bodyPr/>
            <a:lstStyle/>
            <a:p>
              <a:endParaRPr lang="en-IN"/>
            </a:p>
          </p:txBody>
        </p:sp>
      </p:grpSp>
      <p:sp>
        <p:nvSpPr>
          <p:cNvPr id="6" name="TextBox 6"/>
          <p:cNvSpPr txBox="1"/>
          <p:nvPr/>
        </p:nvSpPr>
        <p:spPr>
          <a:xfrm>
            <a:off x="2390865" y="5162296"/>
            <a:ext cx="6160724" cy="3118105"/>
          </a:xfrm>
          <a:prstGeom prst="rect">
            <a:avLst/>
          </a:prstGeom>
        </p:spPr>
        <p:txBody>
          <a:bodyPr lIns="0" tIns="0" rIns="0" bIns="0" rtlCol="0" anchor="t">
            <a:spAutoFit/>
          </a:bodyPr>
          <a:lstStyle/>
          <a:p>
            <a:pPr marL="518157" lvl="1" indent="-259078">
              <a:lnSpc>
                <a:spcPts val="3527"/>
              </a:lnSpc>
              <a:buFont typeface="Arial"/>
              <a:buChar char="•"/>
            </a:pPr>
            <a:r>
              <a:rPr lang="en-US" sz="2399">
                <a:solidFill>
                  <a:srgbClr val="000000"/>
                </a:solidFill>
                <a:latin typeface="Open Sauce Light"/>
              </a:rPr>
              <a:t>Can Be Extended to other Languages</a:t>
            </a:r>
          </a:p>
          <a:p>
            <a:pPr marL="518157" lvl="1" indent="-259078">
              <a:lnSpc>
                <a:spcPts val="3527"/>
              </a:lnSpc>
              <a:buFont typeface="Arial"/>
              <a:buChar char="•"/>
            </a:pPr>
            <a:r>
              <a:rPr lang="en-US" sz="2399">
                <a:solidFill>
                  <a:srgbClr val="000000"/>
                </a:solidFill>
                <a:latin typeface="Open Sauce Light"/>
              </a:rPr>
              <a:t>Can be attached to a Website for further applications</a:t>
            </a:r>
          </a:p>
          <a:p>
            <a:pPr marL="518157" lvl="1" indent="-259078">
              <a:lnSpc>
                <a:spcPts val="3527"/>
              </a:lnSpc>
              <a:buFont typeface="Arial"/>
              <a:buChar char="•"/>
            </a:pPr>
            <a:r>
              <a:rPr lang="en-US" sz="2399">
                <a:solidFill>
                  <a:srgbClr val="000000"/>
                </a:solidFill>
                <a:latin typeface="Open Sauce Light"/>
              </a:rPr>
              <a:t>The braille text has to be appropriately printed which may turn Expensive. Therefore appropriate steps have to be taken</a:t>
            </a:r>
          </a:p>
        </p:txBody>
      </p:sp>
      <p:sp>
        <p:nvSpPr>
          <p:cNvPr id="7" name="AutoShape 7"/>
          <p:cNvSpPr/>
          <p:nvPr/>
        </p:nvSpPr>
        <p:spPr>
          <a:xfrm flipH="1" flipV="1">
            <a:off x="2390865" y="4846255"/>
            <a:ext cx="6160724" cy="0"/>
          </a:xfrm>
          <a:prstGeom prst="line">
            <a:avLst/>
          </a:prstGeom>
          <a:ln w="76200" cap="flat">
            <a:solidFill>
              <a:srgbClr val="C23A97"/>
            </a:solidFill>
            <a:prstDash val="solid"/>
            <a:headEnd type="none" w="sm" len="sm"/>
            <a:tailEnd type="none" w="sm" len="sm"/>
          </a:ln>
        </p:spPr>
        <p:txBody>
          <a:bodyPr/>
          <a:lstStyle/>
          <a:p>
            <a:endParaRPr lang="en-IN"/>
          </a:p>
        </p:txBody>
      </p:sp>
      <p:sp>
        <p:nvSpPr>
          <p:cNvPr id="8" name="TextBox 8"/>
          <p:cNvSpPr txBox="1"/>
          <p:nvPr/>
        </p:nvSpPr>
        <p:spPr>
          <a:xfrm>
            <a:off x="2390865" y="2859363"/>
            <a:ext cx="6530983" cy="627380"/>
          </a:xfrm>
          <a:prstGeom prst="rect">
            <a:avLst/>
          </a:prstGeom>
        </p:spPr>
        <p:txBody>
          <a:bodyPr lIns="0" tIns="0" rIns="0" bIns="0" rtlCol="0" anchor="t">
            <a:spAutoFit/>
          </a:bodyPr>
          <a:lstStyle/>
          <a:p>
            <a:pPr>
              <a:lnSpc>
                <a:spcPts val="4840"/>
              </a:lnSpc>
            </a:pPr>
            <a:r>
              <a:rPr lang="en-US" sz="4400" spc="140">
                <a:solidFill>
                  <a:srgbClr val="000000"/>
                </a:solidFill>
                <a:latin typeface="Days"/>
              </a:rPr>
              <a:t>Some </a:t>
            </a:r>
          </a:p>
        </p:txBody>
      </p:sp>
      <p:sp>
        <p:nvSpPr>
          <p:cNvPr id="9" name="TextBox 9"/>
          <p:cNvSpPr txBox="1"/>
          <p:nvPr/>
        </p:nvSpPr>
        <p:spPr>
          <a:xfrm>
            <a:off x="2390864" y="3543893"/>
            <a:ext cx="6753135" cy="757067"/>
          </a:xfrm>
          <a:prstGeom prst="rect">
            <a:avLst/>
          </a:prstGeom>
        </p:spPr>
        <p:txBody>
          <a:bodyPr wrap="square" lIns="0" tIns="0" rIns="0" bIns="0" rtlCol="0" anchor="t">
            <a:spAutoFit/>
          </a:bodyPr>
          <a:lstStyle/>
          <a:p>
            <a:pPr>
              <a:lnSpc>
                <a:spcPts val="6380"/>
              </a:lnSpc>
            </a:pPr>
            <a:r>
              <a:rPr lang="en-US" sz="4800" spc="899" dirty="0">
                <a:solidFill>
                  <a:srgbClr val="000000"/>
                </a:solidFill>
                <a:latin typeface="Open Sauce Medium"/>
              </a:rPr>
              <a:t>IMPROVEMENTS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IN"/>
          </a:p>
        </p:txBody>
      </p:sp>
      <p:grpSp>
        <p:nvGrpSpPr>
          <p:cNvPr id="3" name="Group 3"/>
          <p:cNvGrpSpPr/>
          <p:nvPr/>
        </p:nvGrpSpPr>
        <p:grpSpPr>
          <a:xfrm>
            <a:off x="5836426" y="4570380"/>
            <a:ext cx="7659292" cy="2055203"/>
            <a:chOff x="0" y="0"/>
            <a:chExt cx="2017262" cy="541288"/>
          </a:xfrm>
        </p:grpSpPr>
        <p:sp>
          <p:nvSpPr>
            <p:cNvPr id="4" name="Freeform 4"/>
            <p:cNvSpPr/>
            <p:nvPr/>
          </p:nvSpPr>
          <p:spPr>
            <a:xfrm>
              <a:off x="0" y="0"/>
              <a:ext cx="2017262" cy="541288"/>
            </a:xfrm>
            <a:custGeom>
              <a:avLst/>
              <a:gdLst/>
              <a:ahLst/>
              <a:cxnLst/>
              <a:rect l="l" t="t" r="r" b="b"/>
              <a:pathLst>
                <a:path w="2017262" h="541288">
                  <a:moveTo>
                    <a:pt x="0" y="0"/>
                  </a:moveTo>
                  <a:lnTo>
                    <a:pt x="2017262" y="0"/>
                  </a:lnTo>
                  <a:lnTo>
                    <a:pt x="2017262" y="541288"/>
                  </a:lnTo>
                  <a:lnTo>
                    <a:pt x="0" y="541288"/>
                  </a:lnTo>
                  <a:close/>
                </a:path>
              </a:pathLst>
            </a:custGeom>
            <a:solidFill>
              <a:srgbClr val="000000">
                <a:alpha val="0"/>
              </a:srgbClr>
            </a:solidFill>
            <a:ln w="38100" cap="sq">
              <a:solidFill>
                <a:srgbClr val="F5F5F5"/>
              </a:solidFill>
              <a:miter/>
            </a:ln>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5610813" y="5030452"/>
            <a:ext cx="7239660" cy="1201733"/>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THANK YOU</a:t>
            </a:r>
          </a:p>
        </p:txBody>
      </p:sp>
      <p:sp>
        <p:nvSpPr>
          <p:cNvPr id="7" name="Freeform 7"/>
          <p:cNvSpPr/>
          <p:nvPr/>
        </p:nvSpPr>
        <p:spPr>
          <a:xfrm>
            <a:off x="1788512" y="651063"/>
            <a:ext cx="1171348" cy="1177234"/>
          </a:xfrm>
          <a:custGeom>
            <a:avLst/>
            <a:gdLst/>
            <a:ahLst/>
            <a:cxnLst/>
            <a:rect l="l" t="t" r="r" b="b"/>
            <a:pathLst>
              <a:path w="1171348" h="1177234">
                <a:moveTo>
                  <a:pt x="0" y="0"/>
                </a:moveTo>
                <a:lnTo>
                  <a:pt x="1171349" y="0"/>
                </a:lnTo>
                <a:lnTo>
                  <a:pt x="1171349" y="1177235"/>
                </a:lnTo>
                <a:lnTo>
                  <a:pt x="0" y="1177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959861" y="971550"/>
            <a:ext cx="3184003" cy="479111"/>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Firebirds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a:p>
        </p:txBody>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txBody>
          <a:bodyPr/>
          <a:lstStyle/>
          <a:p>
            <a:endParaRPr lang="en-IN"/>
          </a:p>
        </p:txBody>
      </p:sp>
      <p:sp>
        <p:nvSpPr>
          <p:cNvPr id="4" name="TextBox 4"/>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dirty="0">
                <a:solidFill>
                  <a:srgbClr val="FFFFFF"/>
                </a:solidFill>
                <a:latin typeface="Days"/>
              </a:rPr>
              <a:t>Table of</a:t>
            </a:r>
          </a:p>
        </p:txBody>
      </p:sp>
      <p:sp>
        <p:nvSpPr>
          <p:cNvPr id="5" name="TextBox 5"/>
          <p:cNvSpPr txBox="1"/>
          <p:nvPr/>
        </p:nvSpPr>
        <p:spPr>
          <a:xfrm>
            <a:off x="3713044" y="5553288"/>
            <a:ext cx="2097071" cy="904094"/>
          </a:xfrm>
          <a:prstGeom prst="rect">
            <a:avLst/>
          </a:prstGeom>
        </p:spPr>
        <p:txBody>
          <a:bodyPr lIns="0" tIns="0" rIns="0" bIns="0" rtlCol="0" anchor="t">
            <a:spAutoFit/>
          </a:bodyPr>
          <a:lstStyle/>
          <a:p>
            <a:pPr algn="ctr">
              <a:lnSpc>
                <a:spcPts val="3674"/>
              </a:lnSpc>
            </a:pPr>
            <a:r>
              <a:rPr lang="en-US" sz="2499" dirty="0">
                <a:solidFill>
                  <a:srgbClr val="FFFFFF"/>
                </a:solidFill>
                <a:latin typeface="Open Sauce Light"/>
              </a:rPr>
              <a:t>Team members</a:t>
            </a:r>
          </a:p>
        </p:txBody>
      </p:sp>
      <p:sp>
        <p:nvSpPr>
          <p:cNvPr id="6" name="TextBox 6"/>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7" name="TextBox 7"/>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8" name="TextBox 8"/>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9" name="TextBox 9"/>
          <p:cNvSpPr txBox="1"/>
          <p:nvPr/>
        </p:nvSpPr>
        <p:spPr>
          <a:xfrm>
            <a:off x="12725400" y="4643028"/>
            <a:ext cx="1899320" cy="784225"/>
          </a:xfrm>
          <a:prstGeom prst="rect">
            <a:avLst/>
          </a:prstGeom>
        </p:spPr>
        <p:txBody>
          <a:bodyPr wrap="square" lIns="0" tIns="0" rIns="0" bIns="0" rtlCol="0" anchor="t">
            <a:spAutoFit/>
          </a:bodyPr>
          <a:lstStyle/>
          <a:p>
            <a:pPr algn="ctr">
              <a:lnSpc>
                <a:spcPts val="6049"/>
              </a:lnSpc>
            </a:pPr>
            <a:r>
              <a:rPr lang="en-US" sz="5499" spc="175" dirty="0">
                <a:solidFill>
                  <a:srgbClr val="FFFFFF"/>
                </a:solidFill>
                <a:latin typeface="Open Sauce Medium"/>
              </a:rPr>
              <a:t>04</a:t>
            </a:r>
          </a:p>
        </p:txBody>
      </p:sp>
      <p:sp>
        <p:nvSpPr>
          <p:cNvPr id="10" name="TextBox 10"/>
          <p:cNvSpPr txBox="1"/>
          <p:nvPr/>
        </p:nvSpPr>
        <p:spPr>
          <a:xfrm>
            <a:off x="9612429" y="5553288"/>
            <a:ext cx="2097071" cy="895350"/>
          </a:xfrm>
          <a:prstGeom prst="rect">
            <a:avLst/>
          </a:prstGeom>
        </p:spPr>
        <p:txBody>
          <a:bodyPr lIns="0" tIns="0" rIns="0" bIns="0" rtlCol="0" anchor="t">
            <a:spAutoFit/>
          </a:bodyPr>
          <a:lstStyle/>
          <a:p>
            <a:pPr algn="ctr">
              <a:lnSpc>
                <a:spcPts val="3674"/>
              </a:lnSpc>
            </a:pPr>
            <a:r>
              <a:rPr lang="en-US" sz="2499">
                <a:solidFill>
                  <a:srgbClr val="FFFFFF"/>
                </a:solidFill>
                <a:latin typeface="Open Sauce Light"/>
              </a:rPr>
              <a:t>Proposed Objectives</a:t>
            </a:r>
          </a:p>
        </p:txBody>
      </p:sp>
      <p:sp>
        <p:nvSpPr>
          <p:cNvPr id="11" name="TextBox 11"/>
          <p:cNvSpPr txBox="1"/>
          <p:nvPr/>
        </p:nvSpPr>
        <p:spPr>
          <a:xfrm>
            <a:off x="12562122" y="5553288"/>
            <a:ext cx="2097071" cy="438150"/>
          </a:xfrm>
          <a:prstGeom prst="rect">
            <a:avLst/>
          </a:prstGeom>
        </p:spPr>
        <p:txBody>
          <a:bodyPr lIns="0" tIns="0" rIns="0" bIns="0" rtlCol="0" anchor="t">
            <a:spAutoFit/>
          </a:bodyPr>
          <a:lstStyle/>
          <a:p>
            <a:pPr algn="ctr">
              <a:lnSpc>
                <a:spcPts val="3674"/>
              </a:lnSpc>
            </a:pPr>
            <a:r>
              <a:rPr lang="en-US" sz="2499">
                <a:solidFill>
                  <a:srgbClr val="FFFFFF"/>
                </a:solidFill>
                <a:latin typeface="Open Sauce Light"/>
              </a:rPr>
              <a:t>Main Services</a:t>
            </a:r>
          </a:p>
        </p:txBody>
      </p:sp>
      <p:sp>
        <p:nvSpPr>
          <p:cNvPr id="12" name="TextBox 12"/>
          <p:cNvSpPr txBox="1"/>
          <p:nvPr/>
        </p:nvSpPr>
        <p:spPr>
          <a:xfrm>
            <a:off x="3713044" y="7647022"/>
            <a:ext cx="2097071" cy="895350"/>
          </a:xfrm>
          <a:prstGeom prst="rect">
            <a:avLst/>
          </a:prstGeom>
        </p:spPr>
        <p:txBody>
          <a:bodyPr lIns="0" tIns="0" rIns="0" bIns="0" rtlCol="0" anchor="t">
            <a:spAutoFit/>
          </a:bodyPr>
          <a:lstStyle/>
          <a:p>
            <a:pPr algn="ctr">
              <a:lnSpc>
                <a:spcPts val="3674"/>
              </a:lnSpc>
            </a:pPr>
            <a:r>
              <a:rPr lang="en-US" sz="2499">
                <a:solidFill>
                  <a:srgbClr val="FFFFFF"/>
                </a:solidFill>
                <a:latin typeface="Open Sauce Light"/>
              </a:rPr>
              <a:t>Project Architecture</a:t>
            </a:r>
          </a:p>
        </p:txBody>
      </p:sp>
      <p:sp>
        <p:nvSpPr>
          <p:cNvPr id="13" name="TextBox 13"/>
          <p:cNvSpPr txBox="1"/>
          <p:nvPr/>
        </p:nvSpPr>
        <p:spPr>
          <a:xfrm>
            <a:off x="362880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4" name="TextBox 14"/>
          <p:cNvSpPr txBox="1"/>
          <p:nvPr/>
        </p:nvSpPr>
        <p:spPr>
          <a:xfrm>
            <a:off x="649426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5" name="TextBox 15"/>
          <p:cNvSpPr txBox="1"/>
          <p:nvPr/>
        </p:nvSpPr>
        <p:spPr>
          <a:xfrm>
            <a:off x="942688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07</a:t>
            </a:r>
          </a:p>
        </p:txBody>
      </p:sp>
      <p:sp>
        <p:nvSpPr>
          <p:cNvPr id="16" name="TextBox 16"/>
          <p:cNvSpPr txBox="1"/>
          <p:nvPr/>
        </p:nvSpPr>
        <p:spPr>
          <a:xfrm>
            <a:off x="12877800" y="6736761"/>
            <a:ext cx="1746920" cy="784225"/>
          </a:xfrm>
          <a:prstGeom prst="rect">
            <a:avLst/>
          </a:prstGeom>
        </p:spPr>
        <p:txBody>
          <a:bodyPr wrap="square" lIns="0" tIns="0" rIns="0" bIns="0" rtlCol="0" anchor="t">
            <a:spAutoFit/>
          </a:bodyPr>
          <a:lstStyle/>
          <a:p>
            <a:pPr algn="ctr">
              <a:lnSpc>
                <a:spcPts val="6049"/>
              </a:lnSpc>
            </a:pPr>
            <a:r>
              <a:rPr lang="en-US" sz="5499" spc="175" dirty="0">
                <a:solidFill>
                  <a:srgbClr val="FFFFFF"/>
                </a:solidFill>
                <a:latin typeface="Open Sauce Medium"/>
              </a:rPr>
              <a:t>08</a:t>
            </a:r>
          </a:p>
        </p:txBody>
      </p:sp>
      <p:sp>
        <p:nvSpPr>
          <p:cNvPr id="17" name="TextBox 17"/>
          <p:cNvSpPr txBox="1"/>
          <p:nvPr/>
        </p:nvSpPr>
        <p:spPr>
          <a:xfrm>
            <a:off x="6662736" y="7647022"/>
            <a:ext cx="2097071" cy="904094"/>
          </a:xfrm>
          <a:prstGeom prst="rect">
            <a:avLst/>
          </a:prstGeom>
        </p:spPr>
        <p:txBody>
          <a:bodyPr lIns="0" tIns="0" rIns="0" bIns="0" rtlCol="0" anchor="t">
            <a:spAutoFit/>
          </a:bodyPr>
          <a:lstStyle/>
          <a:p>
            <a:pPr algn="ctr">
              <a:lnSpc>
                <a:spcPts val="3674"/>
              </a:lnSpc>
            </a:pPr>
            <a:r>
              <a:rPr lang="en-US" sz="2499" dirty="0">
                <a:solidFill>
                  <a:srgbClr val="FFFFFF"/>
                </a:solidFill>
                <a:latin typeface="Open Sauce Light"/>
              </a:rPr>
              <a:t>Statistical analysis</a:t>
            </a:r>
          </a:p>
        </p:txBody>
      </p:sp>
      <p:sp>
        <p:nvSpPr>
          <p:cNvPr id="18" name="TextBox 18"/>
          <p:cNvSpPr txBox="1"/>
          <p:nvPr/>
        </p:nvSpPr>
        <p:spPr>
          <a:xfrm>
            <a:off x="9612429" y="7647022"/>
            <a:ext cx="2285826" cy="429605"/>
          </a:xfrm>
          <a:prstGeom prst="rect">
            <a:avLst/>
          </a:prstGeom>
        </p:spPr>
        <p:txBody>
          <a:bodyPr lIns="0" tIns="0" rIns="0" bIns="0" rtlCol="0" anchor="t">
            <a:spAutoFit/>
          </a:bodyPr>
          <a:lstStyle/>
          <a:p>
            <a:pPr algn="ctr">
              <a:lnSpc>
                <a:spcPts val="3674"/>
              </a:lnSpc>
            </a:pPr>
            <a:r>
              <a:rPr lang="en-US" sz="2499" dirty="0">
                <a:solidFill>
                  <a:srgbClr val="FFFFFF"/>
                </a:solidFill>
                <a:latin typeface="Open Sauce Light"/>
              </a:rPr>
              <a:t>Various Uses</a:t>
            </a:r>
          </a:p>
        </p:txBody>
      </p:sp>
      <p:sp>
        <p:nvSpPr>
          <p:cNvPr id="19" name="TextBox 19"/>
          <p:cNvSpPr txBox="1"/>
          <p:nvPr/>
        </p:nvSpPr>
        <p:spPr>
          <a:xfrm>
            <a:off x="12562122" y="7647022"/>
            <a:ext cx="2285826" cy="1378583"/>
          </a:xfrm>
          <a:prstGeom prst="rect">
            <a:avLst/>
          </a:prstGeom>
        </p:spPr>
        <p:txBody>
          <a:bodyPr wrap="square" lIns="0" tIns="0" rIns="0" bIns="0" rtlCol="0" anchor="t">
            <a:spAutoFit/>
          </a:bodyPr>
          <a:lstStyle/>
          <a:p>
            <a:pPr algn="ctr">
              <a:lnSpc>
                <a:spcPts val="3674"/>
              </a:lnSpc>
            </a:pPr>
            <a:r>
              <a:rPr lang="en-US" sz="2499" dirty="0">
                <a:solidFill>
                  <a:srgbClr val="FFFFFF"/>
                </a:solidFill>
                <a:latin typeface="Open Sauce Light"/>
              </a:rPr>
              <a:t>Improvements</a:t>
            </a:r>
          </a:p>
          <a:p>
            <a:pPr algn="ctr">
              <a:lnSpc>
                <a:spcPts val="3674"/>
              </a:lnSpc>
            </a:pPr>
            <a:r>
              <a:rPr lang="en-US" sz="2499" dirty="0">
                <a:solidFill>
                  <a:srgbClr val="FFFFFF"/>
                </a:solidFill>
                <a:latin typeface="Open Sauce Light"/>
              </a:rPr>
              <a:t>and Conclusion</a:t>
            </a:r>
          </a:p>
        </p:txBody>
      </p:sp>
      <p:sp>
        <p:nvSpPr>
          <p:cNvPr id="20" name="TextBox 20"/>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rPr>
              <a:t>CONTENTS</a:t>
            </a:r>
          </a:p>
        </p:txBody>
      </p:sp>
      <p:sp>
        <p:nvSpPr>
          <p:cNvPr id="21" name="TextBox 21"/>
          <p:cNvSpPr txBox="1"/>
          <p:nvPr/>
        </p:nvSpPr>
        <p:spPr>
          <a:xfrm>
            <a:off x="6658108" y="5584149"/>
            <a:ext cx="2097071" cy="895351"/>
          </a:xfrm>
          <a:prstGeom prst="rect">
            <a:avLst/>
          </a:prstGeom>
        </p:spPr>
        <p:txBody>
          <a:bodyPr lIns="0" tIns="0" rIns="0" bIns="0" rtlCol="0" anchor="t">
            <a:spAutoFit/>
          </a:bodyPr>
          <a:lstStyle/>
          <a:p>
            <a:pPr algn="ctr">
              <a:lnSpc>
                <a:spcPts val="3674"/>
              </a:lnSpc>
            </a:pPr>
            <a:r>
              <a:rPr lang="en-US" sz="2499">
                <a:solidFill>
                  <a:srgbClr val="FFFFFF"/>
                </a:solidFill>
                <a:latin typeface="Open Sauce Light"/>
              </a:rPr>
              <a:t>Mission Statement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775952" y="254221"/>
            <a:ext cx="11245538" cy="9778557"/>
            <a:chOff x="0" y="0"/>
            <a:chExt cx="2961788" cy="2575423"/>
          </a:xfrm>
        </p:grpSpPr>
        <p:sp>
          <p:nvSpPr>
            <p:cNvPr id="3" name="Freeform 3"/>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txBody>
            <a:bodyPr/>
            <a:lstStyle/>
            <a:p>
              <a:endParaRPr lang="en-IN"/>
            </a:p>
          </p:txBody>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5" name="AutoShape 5"/>
          <p:cNvSpPr/>
          <p:nvPr/>
        </p:nvSpPr>
        <p:spPr>
          <a:xfrm flipH="1" flipV="1">
            <a:off x="-7578278" y="8337986"/>
            <a:ext cx="15156557" cy="0"/>
          </a:xfrm>
          <a:prstGeom prst="line">
            <a:avLst/>
          </a:prstGeom>
          <a:ln w="76200" cap="flat">
            <a:solidFill>
              <a:srgbClr val="223289"/>
            </a:solidFill>
            <a:prstDash val="solid"/>
            <a:headEnd type="none" w="sm" len="sm"/>
            <a:tailEnd type="none" w="sm" len="sm"/>
          </a:ln>
        </p:spPr>
        <p:txBody>
          <a:bodyPr/>
          <a:lstStyle/>
          <a:p>
            <a:endParaRPr lang="en-IN"/>
          </a:p>
        </p:txBody>
      </p:sp>
      <p:sp>
        <p:nvSpPr>
          <p:cNvPr id="6" name="AutoShape 6"/>
          <p:cNvSpPr/>
          <p:nvPr/>
        </p:nvSpPr>
        <p:spPr>
          <a:xfrm flipH="1">
            <a:off x="10494314" y="1507939"/>
            <a:ext cx="8347436" cy="0"/>
          </a:xfrm>
          <a:prstGeom prst="line">
            <a:avLst/>
          </a:prstGeom>
          <a:ln w="76200" cap="flat">
            <a:solidFill>
              <a:srgbClr val="F5F5F5"/>
            </a:solidFill>
            <a:prstDash val="solid"/>
            <a:headEnd type="none" w="sm" len="sm"/>
            <a:tailEnd type="none" w="sm" len="sm"/>
          </a:ln>
        </p:spPr>
        <p:txBody>
          <a:bodyPr/>
          <a:lstStyle/>
          <a:p>
            <a:endParaRPr lang="en-IN"/>
          </a:p>
        </p:txBody>
      </p:sp>
      <p:sp>
        <p:nvSpPr>
          <p:cNvPr id="8" name="TextBox 8"/>
          <p:cNvSpPr txBox="1"/>
          <p:nvPr/>
        </p:nvSpPr>
        <p:spPr>
          <a:xfrm>
            <a:off x="10494314" y="660400"/>
            <a:ext cx="6899678" cy="753110"/>
          </a:xfrm>
          <a:prstGeom prst="rect">
            <a:avLst/>
          </a:prstGeom>
        </p:spPr>
        <p:txBody>
          <a:bodyPr lIns="0" tIns="0" rIns="0" bIns="0" rtlCol="0" anchor="t">
            <a:spAutoFit/>
          </a:bodyPr>
          <a:lstStyle/>
          <a:p>
            <a:pPr algn="just">
              <a:lnSpc>
                <a:spcPts val="5830"/>
              </a:lnSpc>
            </a:pPr>
            <a:r>
              <a:rPr lang="en-US" sz="5300" spc="169">
                <a:solidFill>
                  <a:srgbClr val="FFFFFF"/>
                </a:solidFill>
                <a:latin typeface="CMU Serif"/>
              </a:rPr>
              <a:t>TEAM MEMBERS :</a:t>
            </a:r>
          </a:p>
        </p:txBody>
      </p:sp>
      <p:sp>
        <p:nvSpPr>
          <p:cNvPr id="9" name="TextBox 9"/>
          <p:cNvSpPr txBox="1"/>
          <p:nvPr/>
        </p:nvSpPr>
        <p:spPr>
          <a:xfrm>
            <a:off x="10436372" y="1567576"/>
            <a:ext cx="6597731" cy="4871084"/>
          </a:xfrm>
          <a:prstGeom prst="rect">
            <a:avLst/>
          </a:prstGeom>
        </p:spPr>
        <p:txBody>
          <a:bodyPr lIns="0" tIns="0" rIns="0" bIns="0" rtlCol="0" anchor="t">
            <a:spAutoFit/>
          </a:bodyPr>
          <a:lstStyle/>
          <a:p>
            <a:pPr>
              <a:lnSpc>
                <a:spcPts val="6510"/>
              </a:lnSpc>
            </a:pPr>
            <a:r>
              <a:rPr lang="en-US" sz="4200" spc="134">
                <a:solidFill>
                  <a:srgbClr val="FFFFFF"/>
                </a:solidFill>
                <a:latin typeface="CMU Serif"/>
              </a:rPr>
              <a:t>PRANAVI .K</a:t>
            </a:r>
          </a:p>
          <a:p>
            <a:pPr>
              <a:lnSpc>
                <a:spcPts val="6510"/>
              </a:lnSpc>
            </a:pPr>
            <a:r>
              <a:rPr lang="en-US" sz="4200" spc="134">
                <a:solidFill>
                  <a:srgbClr val="FFFFFF"/>
                </a:solidFill>
                <a:latin typeface="CMU Serif"/>
              </a:rPr>
              <a:t>POORANI .B</a:t>
            </a:r>
          </a:p>
          <a:p>
            <a:pPr>
              <a:lnSpc>
                <a:spcPts val="6510"/>
              </a:lnSpc>
            </a:pPr>
            <a:r>
              <a:rPr lang="en-US" sz="4200" spc="134">
                <a:solidFill>
                  <a:srgbClr val="FFFFFF"/>
                </a:solidFill>
                <a:latin typeface="CMU Serif"/>
              </a:rPr>
              <a:t>PRIYADHARSHINI .R</a:t>
            </a:r>
          </a:p>
          <a:p>
            <a:pPr>
              <a:lnSpc>
                <a:spcPts val="6510"/>
              </a:lnSpc>
            </a:pPr>
            <a:r>
              <a:rPr lang="en-US" sz="4200" spc="134">
                <a:solidFill>
                  <a:srgbClr val="FFFFFF"/>
                </a:solidFill>
                <a:latin typeface="CMU Serif"/>
              </a:rPr>
              <a:t>SHANGEETHA .S</a:t>
            </a:r>
          </a:p>
          <a:p>
            <a:pPr>
              <a:lnSpc>
                <a:spcPts val="6510"/>
              </a:lnSpc>
            </a:pPr>
            <a:r>
              <a:rPr lang="en-US" sz="4200" spc="134">
                <a:solidFill>
                  <a:srgbClr val="FFFFFF"/>
                </a:solidFill>
                <a:latin typeface="CMU Serif"/>
              </a:rPr>
              <a:t>SALOMI OLI ARASI .C</a:t>
            </a:r>
          </a:p>
          <a:p>
            <a:pPr>
              <a:lnSpc>
                <a:spcPts val="6510"/>
              </a:lnSpc>
            </a:pPr>
            <a:r>
              <a:rPr lang="en-US" sz="4200" spc="134">
                <a:solidFill>
                  <a:srgbClr val="FFFFFF"/>
                </a:solidFill>
                <a:latin typeface="CMU Serif"/>
              </a:rPr>
              <a:t>YAKHSHA RATTHA .P</a:t>
            </a:r>
          </a:p>
        </p:txBody>
      </p:sp>
      <p:sp>
        <p:nvSpPr>
          <p:cNvPr id="10" name="TextBox 10"/>
          <p:cNvSpPr txBox="1"/>
          <p:nvPr/>
        </p:nvSpPr>
        <p:spPr>
          <a:xfrm>
            <a:off x="441603" y="7270551"/>
            <a:ext cx="6899678" cy="753110"/>
          </a:xfrm>
          <a:prstGeom prst="rect">
            <a:avLst/>
          </a:prstGeom>
        </p:spPr>
        <p:txBody>
          <a:bodyPr lIns="0" tIns="0" rIns="0" bIns="0" rtlCol="0" anchor="t">
            <a:spAutoFit/>
          </a:bodyPr>
          <a:lstStyle/>
          <a:p>
            <a:pPr algn="just">
              <a:lnSpc>
                <a:spcPts val="5830"/>
              </a:lnSpc>
            </a:pPr>
            <a:r>
              <a:rPr lang="en-US" sz="5300" spc="169">
                <a:solidFill>
                  <a:srgbClr val="223289"/>
                </a:solidFill>
                <a:latin typeface="CMU Serif"/>
              </a:rPr>
              <a:t>MENTOR :</a:t>
            </a:r>
          </a:p>
        </p:txBody>
      </p:sp>
      <p:sp>
        <p:nvSpPr>
          <p:cNvPr id="11" name="TextBox 11"/>
          <p:cNvSpPr txBox="1"/>
          <p:nvPr/>
        </p:nvSpPr>
        <p:spPr>
          <a:xfrm>
            <a:off x="169187" y="8509436"/>
            <a:ext cx="6597731" cy="775334"/>
          </a:xfrm>
          <a:prstGeom prst="rect">
            <a:avLst/>
          </a:prstGeom>
        </p:spPr>
        <p:txBody>
          <a:bodyPr lIns="0" tIns="0" rIns="0" bIns="0" rtlCol="0" anchor="t">
            <a:spAutoFit/>
          </a:bodyPr>
          <a:lstStyle/>
          <a:p>
            <a:pPr>
              <a:lnSpc>
                <a:spcPts val="6510"/>
              </a:lnSpc>
            </a:pPr>
            <a:r>
              <a:rPr lang="en-US" sz="4200" spc="134">
                <a:solidFill>
                  <a:srgbClr val="223289"/>
                </a:solidFill>
                <a:latin typeface="CMU Serif"/>
              </a:rPr>
              <a:t> MRS.T.MANJU</a:t>
            </a:r>
          </a:p>
        </p:txBody>
      </p:sp>
      <p:sp>
        <p:nvSpPr>
          <p:cNvPr id="12" name="TextBox 12"/>
          <p:cNvSpPr txBox="1"/>
          <p:nvPr/>
        </p:nvSpPr>
        <p:spPr>
          <a:xfrm>
            <a:off x="13195256" y="6772034"/>
            <a:ext cx="4804173" cy="585470"/>
          </a:xfrm>
          <a:prstGeom prst="rect">
            <a:avLst/>
          </a:prstGeom>
        </p:spPr>
        <p:txBody>
          <a:bodyPr lIns="0" tIns="0" rIns="0" bIns="0" rtlCol="0" anchor="t">
            <a:spAutoFit/>
          </a:bodyPr>
          <a:lstStyle/>
          <a:p>
            <a:pPr algn="just">
              <a:lnSpc>
                <a:spcPts val="4510"/>
              </a:lnSpc>
            </a:pPr>
            <a:r>
              <a:rPr lang="en-US" sz="4100" spc="131">
                <a:solidFill>
                  <a:srgbClr val="FFFFFF"/>
                </a:solidFill>
                <a:latin typeface="CMU Serif"/>
              </a:rPr>
              <a:t>-3RD YR IT B</a:t>
            </a:r>
          </a:p>
        </p:txBody>
      </p:sp>
      <p:sp>
        <p:nvSpPr>
          <p:cNvPr id="13" name="Freeform 7">
            <a:extLst>
              <a:ext uri="{FF2B5EF4-FFF2-40B4-BE49-F238E27FC236}">
                <a16:creationId xmlns:a16="http://schemas.microsoft.com/office/drawing/2014/main" id="{52E2B2D2-A798-D68A-41CF-6D50AF6BA959}"/>
              </a:ext>
            </a:extLst>
          </p:cNvPr>
          <p:cNvSpPr/>
          <p:nvPr/>
        </p:nvSpPr>
        <p:spPr>
          <a:xfrm>
            <a:off x="441603" y="190500"/>
            <a:ext cx="7722091" cy="6409336"/>
          </a:xfrm>
          <a:custGeom>
            <a:avLst/>
            <a:gdLst/>
            <a:ahLst/>
            <a:cxnLst/>
            <a:rect l="l" t="t" r="r" b="b"/>
            <a:pathLst>
              <a:path w="7722091" h="6409336">
                <a:moveTo>
                  <a:pt x="0" y="0"/>
                </a:moveTo>
                <a:lnTo>
                  <a:pt x="7722091" y="0"/>
                </a:lnTo>
                <a:lnTo>
                  <a:pt x="7722091" y="6409336"/>
                </a:lnTo>
                <a:lnTo>
                  <a:pt x="0" y="6409336"/>
                </a:lnTo>
                <a:lnTo>
                  <a:pt x="0" y="0"/>
                </a:lnTo>
                <a:close/>
              </a:path>
            </a:pathLst>
          </a:custGeom>
          <a:blipFill>
            <a:blip r:embed="rId2"/>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44514" y="2889494"/>
            <a:ext cx="9344203" cy="898081"/>
          </a:xfrm>
          <a:prstGeom prst="rect">
            <a:avLst/>
          </a:prstGeom>
        </p:spPr>
        <p:txBody>
          <a:bodyPr lIns="0" tIns="0" rIns="0" bIns="0" rtlCol="0" anchor="t">
            <a:spAutoFit/>
          </a:bodyPr>
          <a:lstStyle/>
          <a:p>
            <a:pPr algn="just">
              <a:lnSpc>
                <a:spcPts val="6836"/>
              </a:lnSpc>
            </a:pPr>
            <a:r>
              <a:rPr lang="en-US" sz="6215" spc="198">
                <a:solidFill>
                  <a:srgbClr val="000000"/>
                </a:solidFill>
                <a:latin typeface="Days"/>
              </a:rPr>
              <a:t>Mission Statement</a:t>
            </a:r>
          </a:p>
        </p:txBody>
      </p:sp>
      <p:sp>
        <p:nvSpPr>
          <p:cNvPr id="7" name="TextBox 7"/>
          <p:cNvSpPr txBox="1"/>
          <p:nvPr/>
        </p:nvSpPr>
        <p:spPr>
          <a:xfrm>
            <a:off x="1028700" y="4519129"/>
            <a:ext cx="14615414" cy="2939417"/>
          </a:xfrm>
          <a:prstGeom prst="rect">
            <a:avLst/>
          </a:prstGeom>
        </p:spPr>
        <p:txBody>
          <a:bodyPr lIns="0" tIns="0" rIns="0" bIns="0" rtlCol="0" anchor="t">
            <a:spAutoFit/>
          </a:bodyPr>
          <a:lstStyle/>
          <a:p>
            <a:pPr>
              <a:lnSpc>
                <a:spcPts val="5879"/>
              </a:lnSpc>
            </a:pPr>
            <a:r>
              <a:rPr lang="en-US" sz="3999">
                <a:solidFill>
                  <a:srgbClr val="000000"/>
                </a:solidFill>
                <a:latin typeface="Open Sauce Light"/>
              </a:rPr>
              <a:t>In this project, we convert a speech or text input into Braille text and audio file of the required language which is selected by the user.</a:t>
            </a:r>
          </a:p>
          <a:p>
            <a:pPr>
              <a:lnSpc>
                <a:spcPts val="5879"/>
              </a:lnSpc>
            </a:pPr>
            <a:endParaRPr lang="en-US" sz="3999">
              <a:solidFill>
                <a:srgbClr val="000000"/>
              </a:solidFill>
              <a:latin typeface="Open Sauce Light"/>
            </a:endParaRPr>
          </a:p>
        </p:txBody>
      </p:sp>
      <p:sp>
        <p:nvSpPr>
          <p:cNvPr id="8" name="AutoShape 8"/>
          <p:cNvSpPr/>
          <p:nvPr/>
        </p:nvSpPr>
        <p:spPr>
          <a:xfrm flipH="1" flipV="1">
            <a:off x="-6012557" y="3825676"/>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634881"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miter/>
            </a:ln>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032253" y="3472650"/>
            <a:ext cx="5056438" cy="658495"/>
          </a:xfrm>
          <a:prstGeom prst="rect">
            <a:avLst/>
          </a:prstGeom>
        </p:spPr>
        <p:txBody>
          <a:bodyPr lIns="0" tIns="0" rIns="0" bIns="0" rtlCol="0" anchor="t">
            <a:spAutoFit/>
          </a:bodyPr>
          <a:lstStyle/>
          <a:p>
            <a:pPr algn="just">
              <a:lnSpc>
                <a:spcPts val="5059"/>
              </a:lnSpc>
            </a:pPr>
            <a:r>
              <a:rPr lang="en-US" sz="4599" spc="607">
                <a:solidFill>
                  <a:srgbClr val="000000"/>
                </a:solidFill>
                <a:latin typeface="Open Sauce Medium"/>
              </a:rPr>
              <a:t>OBJECTIVES</a:t>
            </a:r>
          </a:p>
        </p:txBody>
      </p:sp>
      <p:sp>
        <p:nvSpPr>
          <p:cNvPr id="7" name="TextBox 7"/>
          <p:cNvSpPr txBox="1"/>
          <p:nvPr/>
        </p:nvSpPr>
        <p:spPr>
          <a:xfrm>
            <a:off x="2590804" y="4783036"/>
            <a:ext cx="4877961" cy="2197396"/>
          </a:xfrm>
          <a:prstGeom prst="rect">
            <a:avLst/>
          </a:prstGeom>
        </p:spPr>
        <p:txBody>
          <a:bodyPr wrap="square" lIns="0" tIns="0" rIns="0" bIns="0" rtlCol="0" anchor="t">
            <a:spAutoFit/>
          </a:bodyPr>
          <a:lstStyle/>
          <a:p>
            <a:pPr>
              <a:lnSpc>
                <a:spcPts val="2939"/>
              </a:lnSpc>
            </a:pPr>
            <a:r>
              <a:rPr lang="en-US" sz="1999" dirty="0">
                <a:solidFill>
                  <a:srgbClr val="000000"/>
                </a:solidFill>
                <a:latin typeface="Open Sauce Light"/>
              </a:rPr>
              <a:t>The Given Project is done using AWS Software Development Kit in Python or AWS Python SDK. The Services used here are Amazon Simple Storage Service(Amazon S3), Amazon Transcribe and Amazon Translate.</a:t>
            </a:r>
          </a:p>
        </p:txBody>
      </p:sp>
      <p:sp>
        <p:nvSpPr>
          <p:cNvPr id="8" name="AutoShape 8"/>
          <p:cNvSpPr/>
          <p:nvPr/>
        </p:nvSpPr>
        <p:spPr>
          <a:xfrm flipV="1">
            <a:off x="8654651" y="2652442"/>
            <a:ext cx="0" cy="5211720"/>
          </a:xfrm>
          <a:prstGeom prst="line">
            <a:avLst/>
          </a:prstGeom>
          <a:ln w="38100" cap="flat">
            <a:solidFill>
              <a:srgbClr val="192253"/>
            </a:solidFill>
            <a:prstDash val="solid"/>
            <a:headEnd type="none" w="sm" len="sm"/>
            <a:tailEnd type="none" w="sm" len="sm"/>
          </a:ln>
        </p:spPr>
        <p:txBody>
          <a:bodyPr/>
          <a:lstStyle/>
          <a:p>
            <a:endParaRPr lang="en-IN"/>
          </a:p>
        </p:txBody>
      </p:sp>
      <p:grpSp>
        <p:nvGrpSpPr>
          <p:cNvPr id="9" name="Group 9"/>
          <p:cNvGrpSpPr>
            <a:grpSpLocks noChangeAspect="1"/>
          </p:cNvGrpSpPr>
          <p:nvPr/>
        </p:nvGrpSpPr>
        <p:grpSpPr>
          <a:xfrm>
            <a:off x="8469692" y="2467483"/>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11" name="Group 11"/>
          <p:cNvGrpSpPr>
            <a:grpSpLocks noChangeAspect="1"/>
          </p:cNvGrpSpPr>
          <p:nvPr/>
        </p:nvGrpSpPr>
        <p:grpSpPr>
          <a:xfrm>
            <a:off x="8469692" y="4447221"/>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sp>
        <p:nvSpPr>
          <p:cNvPr id="13" name="TextBox 13"/>
          <p:cNvSpPr txBox="1"/>
          <p:nvPr/>
        </p:nvSpPr>
        <p:spPr>
          <a:xfrm>
            <a:off x="9054139" y="2441888"/>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Objective 1</a:t>
            </a:r>
          </a:p>
        </p:txBody>
      </p:sp>
      <p:sp>
        <p:nvSpPr>
          <p:cNvPr id="14" name="TextBox 14"/>
          <p:cNvSpPr txBox="1"/>
          <p:nvPr/>
        </p:nvSpPr>
        <p:spPr>
          <a:xfrm>
            <a:off x="9054139" y="4401675"/>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Objective 2</a:t>
            </a:r>
          </a:p>
        </p:txBody>
      </p:sp>
      <p:sp>
        <p:nvSpPr>
          <p:cNvPr id="15" name="TextBox 15"/>
          <p:cNvSpPr txBox="1"/>
          <p:nvPr/>
        </p:nvSpPr>
        <p:spPr>
          <a:xfrm>
            <a:off x="9144000" y="3103170"/>
            <a:ext cx="7022611" cy="922782"/>
          </a:xfrm>
          <a:prstGeom prst="rect">
            <a:avLst/>
          </a:prstGeom>
        </p:spPr>
        <p:txBody>
          <a:bodyPr lIns="0" tIns="0" rIns="0" bIns="0" rtlCol="0" anchor="t">
            <a:spAutoFit/>
          </a:bodyPr>
          <a:lstStyle/>
          <a:p>
            <a:pPr>
              <a:lnSpc>
                <a:spcPts val="2499"/>
              </a:lnSpc>
            </a:pPr>
            <a:r>
              <a:rPr lang="en-US" sz="1700">
                <a:solidFill>
                  <a:srgbClr val="000000"/>
                </a:solidFill>
                <a:latin typeface="Open Sauce Light"/>
              </a:rPr>
              <a:t>The Input Audio is Converted to the Text and Braille Characters using Amazon Transcribe. Example: Tamil Audio is converted to Tamil Text and Braille.</a:t>
            </a:r>
          </a:p>
        </p:txBody>
      </p:sp>
      <p:sp>
        <p:nvSpPr>
          <p:cNvPr id="16" name="TextBox 16"/>
          <p:cNvSpPr txBox="1"/>
          <p:nvPr/>
        </p:nvSpPr>
        <p:spPr>
          <a:xfrm>
            <a:off x="9144000" y="5105400"/>
            <a:ext cx="6986316" cy="922782"/>
          </a:xfrm>
          <a:prstGeom prst="rect">
            <a:avLst/>
          </a:prstGeom>
        </p:spPr>
        <p:txBody>
          <a:bodyPr lIns="0" tIns="0" rIns="0" bIns="0" rtlCol="0" anchor="t">
            <a:spAutoFit/>
          </a:bodyPr>
          <a:lstStyle/>
          <a:p>
            <a:pPr>
              <a:lnSpc>
                <a:spcPts val="2499"/>
              </a:lnSpc>
            </a:pPr>
            <a:r>
              <a:rPr lang="en-US" sz="1700">
                <a:solidFill>
                  <a:srgbClr val="000000"/>
                </a:solidFill>
                <a:latin typeface="Open Sauce Light"/>
              </a:rPr>
              <a:t>The Given Texts  are converted to other Languages using Amazon Translate. Example: In this case, we convert the texts to Hindi and English.</a:t>
            </a:r>
          </a:p>
        </p:txBody>
      </p:sp>
      <p:grpSp>
        <p:nvGrpSpPr>
          <p:cNvPr id="17" name="Group 17"/>
          <p:cNvGrpSpPr>
            <a:grpSpLocks noChangeAspect="1"/>
          </p:cNvGrpSpPr>
          <p:nvPr/>
        </p:nvGrpSpPr>
        <p:grpSpPr>
          <a:xfrm>
            <a:off x="8488742" y="6509798"/>
            <a:ext cx="369918" cy="369918"/>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sp>
        <p:nvSpPr>
          <p:cNvPr id="19" name="TextBox 19"/>
          <p:cNvSpPr txBox="1"/>
          <p:nvPr/>
        </p:nvSpPr>
        <p:spPr>
          <a:xfrm>
            <a:off x="9054139" y="6399657"/>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Objective 3</a:t>
            </a:r>
          </a:p>
        </p:txBody>
      </p:sp>
      <p:sp>
        <p:nvSpPr>
          <p:cNvPr id="20" name="TextBox 20"/>
          <p:cNvSpPr txBox="1"/>
          <p:nvPr/>
        </p:nvSpPr>
        <p:spPr>
          <a:xfrm>
            <a:off x="9144000" y="7150147"/>
            <a:ext cx="7022611" cy="608457"/>
          </a:xfrm>
          <a:prstGeom prst="rect">
            <a:avLst/>
          </a:prstGeom>
        </p:spPr>
        <p:txBody>
          <a:bodyPr lIns="0" tIns="0" rIns="0" bIns="0" rtlCol="0" anchor="t">
            <a:spAutoFit/>
          </a:bodyPr>
          <a:lstStyle/>
          <a:p>
            <a:pPr>
              <a:lnSpc>
                <a:spcPts val="2499"/>
              </a:lnSpc>
            </a:pPr>
            <a:r>
              <a:rPr lang="en-US" sz="1700">
                <a:solidFill>
                  <a:srgbClr val="000000"/>
                </a:solidFill>
                <a:latin typeface="Open Sauce Light"/>
              </a:rPr>
              <a:t>The Texts are converted to their respective Braille Characters and Audio Files using Google Translate’s Text to Speech API (gTTS). </a:t>
            </a:r>
          </a:p>
        </p:txBody>
      </p:sp>
      <p:sp>
        <p:nvSpPr>
          <p:cNvPr id="21" name="TextBox 21"/>
          <p:cNvSpPr txBox="1"/>
          <p:nvPr/>
        </p:nvSpPr>
        <p:spPr>
          <a:xfrm>
            <a:off x="3032253" y="2672868"/>
            <a:ext cx="4436512" cy="711199"/>
          </a:xfrm>
          <a:prstGeom prst="rect">
            <a:avLst/>
          </a:prstGeom>
        </p:spPr>
        <p:txBody>
          <a:bodyPr lIns="0" tIns="0" rIns="0" bIns="0" rtlCol="0" anchor="t">
            <a:spAutoFit/>
          </a:bodyPr>
          <a:lstStyle/>
          <a:p>
            <a:pPr>
              <a:lnSpc>
                <a:spcPts val="5499"/>
              </a:lnSpc>
            </a:pPr>
            <a:r>
              <a:rPr lang="en-US" sz="4999" spc="159">
                <a:solidFill>
                  <a:srgbClr val="000000"/>
                </a:solidFill>
                <a:latin typeface="Days"/>
              </a:rPr>
              <a:t>Proposed</a:t>
            </a:r>
          </a:p>
        </p:txBody>
      </p:sp>
      <p:sp>
        <p:nvSpPr>
          <p:cNvPr id="22" name="AutoShape 22"/>
          <p:cNvSpPr/>
          <p:nvPr/>
        </p:nvSpPr>
        <p:spPr>
          <a:xfrm flipH="1" flipV="1">
            <a:off x="-7687792" y="4439071"/>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miter/>
            </a:ln>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4691519" y="6443663"/>
            <a:ext cx="4873500"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Amazon S3</a:t>
            </a:r>
          </a:p>
        </p:txBody>
      </p:sp>
      <p:sp>
        <p:nvSpPr>
          <p:cNvPr id="7" name="TextBox 7"/>
          <p:cNvSpPr txBox="1"/>
          <p:nvPr/>
        </p:nvSpPr>
        <p:spPr>
          <a:xfrm>
            <a:off x="4691519" y="4574540"/>
            <a:ext cx="4452481" cy="1297305"/>
          </a:xfrm>
          <a:prstGeom prst="rect">
            <a:avLst/>
          </a:prstGeom>
        </p:spPr>
        <p:txBody>
          <a:bodyPr lIns="0" tIns="0" rIns="0" bIns="0" rtlCol="0" anchor="t">
            <a:spAutoFit/>
          </a:bodyPr>
          <a:lstStyle/>
          <a:p>
            <a:pPr>
              <a:lnSpc>
                <a:spcPts val="2519"/>
              </a:lnSpc>
              <a:spcBef>
                <a:spcPct val="0"/>
              </a:spcBef>
            </a:pPr>
            <a:r>
              <a:rPr lang="en-US" sz="1799">
                <a:solidFill>
                  <a:srgbClr val="000000"/>
                </a:solidFill>
                <a:latin typeface="Agrandir Narrow"/>
              </a:rPr>
              <a:t>Amazon </a:t>
            </a:r>
            <a:r>
              <a:rPr lang="en-US" sz="1799">
                <a:solidFill>
                  <a:srgbClr val="000000"/>
                </a:solidFill>
                <a:latin typeface="Agrandir Narrow Bold"/>
              </a:rPr>
              <a:t>Transcribe</a:t>
            </a:r>
            <a:r>
              <a:rPr lang="en-US" sz="1799">
                <a:solidFill>
                  <a:srgbClr val="000000"/>
                </a:solidFill>
                <a:latin typeface="Agrandir Narrow"/>
              </a:rPr>
              <a:t> is an automatic speech recognition (ASR) service that makes it easy for developers to add speech to text capability to their applications.</a:t>
            </a:r>
          </a:p>
        </p:txBody>
      </p:sp>
      <p:grpSp>
        <p:nvGrpSpPr>
          <p:cNvPr id="8" name="Group 8"/>
          <p:cNvGrpSpPr/>
          <p:nvPr/>
        </p:nvGrpSpPr>
        <p:grpSpPr>
          <a:xfrm>
            <a:off x="3417346" y="4009043"/>
            <a:ext cx="898829" cy="939201"/>
            <a:chOff x="0" y="0"/>
            <a:chExt cx="1198439" cy="1252268"/>
          </a:xfrm>
        </p:grpSpPr>
        <p:grpSp>
          <p:nvGrpSpPr>
            <p:cNvPr id="9" name="Group 9"/>
            <p:cNvGrpSpPr/>
            <p:nvPr/>
          </p:nvGrpSpPr>
          <p:grpSpPr>
            <a:xfrm>
              <a:off x="0" y="0"/>
              <a:ext cx="1198439" cy="1252268"/>
              <a:chOff x="0" y="0"/>
              <a:chExt cx="354711" cy="370643"/>
            </a:xfrm>
          </p:grpSpPr>
          <p:sp>
            <p:nvSpPr>
              <p:cNvPr id="10" name="Freeform 10"/>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01</a:t>
              </a:r>
            </a:p>
          </p:txBody>
        </p:sp>
      </p:grpSp>
      <p:sp>
        <p:nvSpPr>
          <p:cNvPr id="13" name="TextBox 13"/>
          <p:cNvSpPr txBox="1"/>
          <p:nvPr/>
        </p:nvSpPr>
        <p:spPr>
          <a:xfrm>
            <a:off x="4691519" y="4039857"/>
            <a:ext cx="3736180"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Amazon Transcribe</a:t>
            </a:r>
          </a:p>
        </p:txBody>
      </p:sp>
      <p:sp>
        <p:nvSpPr>
          <p:cNvPr id="14" name="TextBox 14"/>
          <p:cNvSpPr txBox="1"/>
          <p:nvPr/>
        </p:nvSpPr>
        <p:spPr>
          <a:xfrm>
            <a:off x="4691519" y="6977698"/>
            <a:ext cx="4591839" cy="1297305"/>
          </a:xfrm>
          <a:prstGeom prst="rect">
            <a:avLst/>
          </a:prstGeom>
        </p:spPr>
        <p:txBody>
          <a:bodyPr lIns="0" tIns="0" rIns="0" bIns="0" rtlCol="0" anchor="t">
            <a:spAutoFit/>
          </a:bodyPr>
          <a:lstStyle/>
          <a:p>
            <a:pPr>
              <a:lnSpc>
                <a:spcPts val="2519"/>
              </a:lnSpc>
              <a:spcBef>
                <a:spcPct val="0"/>
              </a:spcBef>
            </a:pPr>
            <a:r>
              <a:rPr lang="en-US" sz="1799">
                <a:solidFill>
                  <a:srgbClr val="000000"/>
                </a:solidFill>
                <a:latin typeface="Agrandir Narrow"/>
              </a:rPr>
              <a:t>Amazon Simple Storage Service (Amazon S3) is </a:t>
            </a:r>
            <a:r>
              <a:rPr lang="en-US" sz="1799">
                <a:solidFill>
                  <a:srgbClr val="000000"/>
                </a:solidFill>
                <a:latin typeface="Agrandir Narrow Bold"/>
              </a:rPr>
              <a:t>an object storage service that offers industry-leading scalability, data availability</a:t>
            </a:r>
            <a:r>
              <a:rPr lang="en-US" sz="1799">
                <a:solidFill>
                  <a:srgbClr val="000000"/>
                </a:solidFill>
                <a:latin typeface="Agrandir Narrow"/>
              </a:rPr>
              <a:t>, security, and performance.</a:t>
            </a:r>
          </a:p>
        </p:txBody>
      </p:sp>
      <p:sp>
        <p:nvSpPr>
          <p:cNvPr id="15" name="TextBox 15"/>
          <p:cNvSpPr txBox="1"/>
          <p:nvPr/>
        </p:nvSpPr>
        <p:spPr>
          <a:xfrm>
            <a:off x="10791591" y="4574540"/>
            <a:ext cx="5351051" cy="982980"/>
          </a:xfrm>
          <a:prstGeom prst="rect">
            <a:avLst/>
          </a:prstGeom>
        </p:spPr>
        <p:txBody>
          <a:bodyPr lIns="0" tIns="0" rIns="0" bIns="0" rtlCol="0" anchor="t">
            <a:spAutoFit/>
          </a:bodyPr>
          <a:lstStyle/>
          <a:p>
            <a:pPr>
              <a:lnSpc>
                <a:spcPts val="2519"/>
              </a:lnSpc>
              <a:spcBef>
                <a:spcPct val="0"/>
              </a:spcBef>
            </a:pPr>
            <a:r>
              <a:rPr lang="en-US" sz="1799">
                <a:solidFill>
                  <a:srgbClr val="000000"/>
                </a:solidFill>
                <a:latin typeface="Agrandir Narrow"/>
              </a:rPr>
              <a:t>Amazon </a:t>
            </a:r>
            <a:r>
              <a:rPr lang="en-US" sz="1799">
                <a:solidFill>
                  <a:srgbClr val="000000"/>
                </a:solidFill>
                <a:latin typeface="Agrandir Narrow Bold"/>
              </a:rPr>
              <a:t>Translate</a:t>
            </a:r>
            <a:r>
              <a:rPr lang="en-US" sz="1799">
                <a:solidFill>
                  <a:srgbClr val="000000"/>
                </a:solidFill>
                <a:latin typeface="Agrandir Narrow"/>
              </a:rPr>
              <a:t> is a neural machine </a:t>
            </a:r>
            <a:r>
              <a:rPr lang="en-US" sz="1799">
                <a:solidFill>
                  <a:srgbClr val="000000"/>
                </a:solidFill>
                <a:latin typeface="Agrandir Narrow Bold"/>
              </a:rPr>
              <a:t>translation</a:t>
            </a:r>
            <a:r>
              <a:rPr lang="en-US" sz="1799">
                <a:solidFill>
                  <a:srgbClr val="000000"/>
                </a:solidFill>
                <a:latin typeface="Agrandir Narrow"/>
              </a:rPr>
              <a:t> service that delivers fast, high-quality, affordable, and customizable language </a:t>
            </a:r>
            <a:r>
              <a:rPr lang="en-US" sz="1799">
                <a:solidFill>
                  <a:srgbClr val="000000"/>
                </a:solidFill>
                <a:latin typeface="Agrandir Narrow Bold"/>
              </a:rPr>
              <a:t>translation</a:t>
            </a:r>
            <a:r>
              <a:rPr lang="en-US" sz="1799">
                <a:solidFill>
                  <a:srgbClr val="000000"/>
                </a:solidFill>
                <a:latin typeface="Agrandir Narrow"/>
              </a:rPr>
              <a:t>.</a:t>
            </a:r>
          </a:p>
        </p:txBody>
      </p:sp>
      <p:sp>
        <p:nvSpPr>
          <p:cNvPr id="16" name="TextBox 16"/>
          <p:cNvSpPr txBox="1"/>
          <p:nvPr/>
        </p:nvSpPr>
        <p:spPr>
          <a:xfrm>
            <a:off x="10791591" y="4039857"/>
            <a:ext cx="4074611"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Amazon Translate</a:t>
            </a:r>
          </a:p>
        </p:txBody>
      </p:sp>
      <p:sp>
        <p:nvSpPr>
          <p:cNvPr id="17" name="TextBox 17"/>
          <p:cNvSpPr txBox="1"/>
          <p:nvPr/>
        </p:nvSpPr>
        <p:spPr>
          <a:xfrm>
            <a:off x="10791591" y="6972947"/>
            <a:ext cx="5351051" cy="1297305"/>
          </a:xfrm>
          <a:prstGeom prst="rect">
            <a:avLst/>
          </a:prstGeom>
        </p:spPr>
        <p:txBody>
          <a:bodyPr lIns="0" tIns="0" rIns="0" bIns="0" rtlCol="0" anchor="t">
            <a:spAutoFit/>
          </a:bodyPr>
          <a:lstStyle/>
          <a:p>
            <a:pPr>
              <a:lnSpc>
                <a:spcPts val="2519"/>
              </a:lnSpc>
              <a:spcBef>
                <a:spcPct val="0"/>
              </a:spcBef>
            </a:pPr>
            <a:r>
              <a:rPr lang="en-US" sz="1799">
                <a:solidFill>
                  <a:srgbClr val="000000"/>
                </a:solidFill>
                <a:latin typeface="Agrandir Narrow Semi-Bold"/>
              </a:rPr>
              <a:t>gTTS</a:t>
            </a:r>
            <a:r>
              <a:rPr lang="en-US" sz="1799">
                <a:solidFill>
                  <a:srgbClr val="000000"/>
                </a:solidFill>
                <a:latin typeface="Agrandir Narrow"/>
              </a:rPr>
              <a:t> (</a:t>
            </a:r>
            <a:r>
              <a:rPr lang="en-US" sz="1799">
                <a:solidFill>
                  <a:srgbClr val="000000"/>
                </a:solidFill>
                <a:latin typeface="Agrandir Narrow Italics"/>
              </a:rPr>
              <a:t>Google Text-to-Speech</a:t>
            </a:r>
            <a:r>
              <a:rPr lang="en-US" sz="1799">
                <a:solidFill>
                  <a:srgbClr val="000000"/>
                </a:solidFill>
                <a:latin typeface="Agrandir Narrow"/>
              </a:rPr>
              <a:t>), a Python library and CLI tool to interface with Google Translate's text-to-speech API. Write spoken mp3 data to a file, and vice versa etc.</a:t>
            </a:r>
          </a:p>
        </p:txBody>
      </p:sp>
      <p:sp>
        <p:nvSpPr>
          <p:cNvPr id="18" name="TextBox 18"/>
          <p:cNvSpPr txBox="1"/>
          <p:nvPr/>
        </p:nvSpPr>
        <p:spPr>
          <a:xfrm>
            <a:off x="10791591" y="6522102"/>
            <a:ext cx="5592507"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gTTS </a:t>
            </a:r>
          </a:p>
        </p:txBody>
      </p:sp>
      <p:sp>
        <p:nvSpPr>
          <p:cNvPr id="19" name="TextBox 19"/>
          <p:cNvSpPr txBox="1"/>
          <p:nvPr/>
        </p:nvSpPr>
        <p:spPr>
          <a:xfrm>
            <a:off x="3166109" y="2316468"/>
            <a:ext cx="11442900" cy="1009650"/>
          </a:xfrm>
          <a:prstGeom prst="rect">
            <a:avLst/>
          </a:prstGeom>
        </p:spPr>
        <p:txBody>
          <a:bodyPr lIns="0" tIns="0" rIns="0" bIns="0" rtlCol="0" anchor="t">
            <a:spAutoFit/>
          </a:bodyPr>
          <a:lstStyle/>
          <a:p>
            <a:pPr algn="ctr">
              <a:lnSpc>
                <a:spcPts val="7920"/>
              </a:lnSpc>
            </a:pPr>
            <a:r>
              <a:rPr lang="en-US" sz="6600">
                <a:solidFill>
                  <a:srgbClr val="000000"/>
                </a:solidFill>
                <a:latin typeface="Open Sauce Medium"/>
              </a:rPr>
              <a:t>THE MAIN SERVICES</a:t>
            </a:r>
          </a:p>
        </p:txBody>
      </p:sp>
      <p:grpSp>
        <p:nvGrpSpPr>
          <p:cNvPr id="20" name="Group 20"/>
          <p:cNvGrpSpPr/>
          <p:nvPr/>
        </p:nvGrpSpPr>
        <p:grpSpPr>
          <a:xfrm>
            <a:off x="9565018" y="4009043"/>
            <a:ext cx="898829" cy="939201"/>
            <a:chOff x="0" y="0"/>
            <a:chExt cx="1198439" cy="1252268"/>
          </a:xfrm>
        </p:grpSpPr>
        <p:grpSp>
          <p:nvGrpSpPr>
            <p:cNvPr id="21" name="Group 21"/>
            <p:cNvGrpSpPr/>
            <p:nvPr/>
          </p:nvGrpSpPr>
          <p:grpSpPr>
            <a:xfrm>
              <a:off x="0" y="0"/>
              <a:ext cx="1198439" cy="1252268"/>
              <a:chOff x="0" y="0"/>
              <a:chExt cx="354711" cy="370643"/>
            </a:xfrm>
          </p:grpSpPr>
          <p:sp>
            <p:nvSpPr>
              <p:cNvPr id="22" name="Freeform 22"/>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02</a:t>
              </a:r>
            </a:p>
          </p:txBody>
        </p:sp>
      </p:grpSp>
      <p:grpSp>
        <p:nvGrpSpPr>
          <p:cNvPr id="25" name="Group 25"/>
          <p:cNvGrpSpPr/>
          <p:nvPr/>
        </p:nvGrpSpPr>
        <p:grpSpPr>
          <a:xfrm>
            <a:off x="3417346" y="6491288"/>
            <a:ext cx="898829" cy="939201"/>
            <a:chOff x="0" y="0"/>
            <a:chExt cx="1198439" cy="1252268"/>
          </a:xfrm>
        </p:grpSpPr>
        <p:grpSp>
          <p:nvGrpSpPr>
            <p:cNvPr id="26" name="Group 26"/>
            <p:cNvGrpSpPr/>
            <p:nvPr/>
          </p:nvGrpSpPr>
          <p:grpSpPr>
            <a:xfrm>
              <a:off x="0" y="0"/>
              <a:ext cx="1198439" cy="1252268"/>
              <a:chOff x="0" y="0"/>
              <a:chExt cx="354711" cy="370643"/>
            </a:xfrm>
          </p:grpSpPr>
          <p:sp>
            <p:nvSpPr>
              <p:cNvPr id="27" name="Freeform 27"/>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03</a:t>
              </a:r>
            </a:p>
          </p:txBody>
        </p:sp>
      </p:grpSp>
      <p:grpSp>
        <p:nvGrpSpPr>
          <p:cNvPr id="30" name="Group 30"/>
          <p:cNvGrpSpPr/>
          <p:nvPr/>
        </p:nvGrpSpPr>
        <p:grpSpPr>
          <a:xfrm>
            <a:off x="9565018" y="6491288"/>
            <a:ext cx="898829" cy="939201"/>
            <a:chOff x="0" y="0"/>
            <a:chExt cx="1198439" cy="1252268"/>
          </a:xfrm>
        </p:grpSpPr>
        <p:grpSp>
          <p:nvGrpSpPr>
            <p:cNvPr id="31" name="Group 31"/>
            <p:cNvGrpSpPr/>
            <p:nvPr/>
          </p:nvGrpSpPr>
          <p:grpSpPr>
            <a:xfrm>
              <a:off x="0" y="0"/>
              <a:ext cx="1198439" cy="1252268"/>
              <a:chOff x="0" y="0"/>
              <a:chExt cx="354711" cy="370643"/>
            </a:xfrm>
          </p:grpSpPr>
          <p:sp>
            <p:nvSpPr>
              <p:cNvPr id="32" name="Freeform 32"/>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04</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2286000" y="0"/>
            <a:ext cx="13716000" cy="10287000"/>
          </a:xfrm>
          <a:custGeom>
            <a:avLst/>
            <a:gdLst/>
            <a:ahLst/>
            <a:cxnLst/>
            <a:rect l="l" t="t" r="r" b="b"/>
            <a:pathLst>
              <a:path w="13716000" h="10287000">
                <a:moveTo>
                  <a:pt x="0" y="0"/>
                </a:moveTo>
                <a:lnTo>
                  <a:pt x="13716000" y="0"/>
                </a:lnTo>
                <a:lnTo>
                  <a:pt x="13716000" y="10287000"/>
                </a:lnTo>
                <a:lnTo>
                  <a:pt x="0" y="10287000"/>
                </a:lnTo>
                <a:lnTo>
                  <a:pt x="0" y="0"/>
                </a:lnTo>
                <a:close/>
              </a:path>
            </a:pathLst>
          </a:custGeom>
          <a:blipFill>
            <a:blip r:embed="rId2"/>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52400" y="1028700"/>
            <a:ext cx="18440400" cy="8611489"/>
            <a:chOff x="0" y="0"/>
            <a:chExt cx="5352385" cy="2268046"/>
          </a:xfrm>
        </p:grpSpPr>
        <p:sp>
          <p:nvSpPr>
            <p:cNvPr id="4" name="Freeform 4"/>
            <p:cNvSpPr/>
            <p:nvPr/>
          </p:nvSpPr>
          <p:spPr>
            <a:xfrm>
              <a:off x="0" y="0"/>
              <a:ext cx="5352385" cy="2268046"/>
            </a:xfrm>
            <a:custGeom>
              <a:avLst/>
              <a:gdLst/>
              <a:ahLst/>
              <a:cxnLst/>
              <a:rect l="l" t="t" r="r" b="b"/>
              <a:pathLst>
                <a:path w="5352385" h="2268046">
                  <a:moveTo>
                    <a:pt x="0" y="0"/>
                  </a:moveTo>
                  <a:lnTo>
                    <a:pt x="5352385" y="0"/>
                  </a:lnTo>
                  <a:lnTo>
                    <a:pt x="5352385" y="2268046"/>
                  </a:lnTo>
                  <a:lnTo>
                    <a:pt x="0" y="2268046"/>
                  </a:lnTo>
                  <a:close/>
                </a:path>
              </a:pathLst>
            </a:custGeom>
            <a:solidFill>
              <a:srgbClr val="F5F5F5"/>
            </a:solidFill>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296778" y="1743828"/>
            <a:ext cx="9344203" cy="898081"/>
          </a:xfrm>
          <a:prstGeom prst="rect">
            <a:avLst/>
          </a:prstGeom>
        </p:spPr>
        <p:txBody>
          <a:bodyPr lIns="0" tIns="0" rIns="0" bIns="0" rtlCol="0" anchor="t">
            <a:spAutoFit/>
          </a:bodyPr>
          <a:lstStyle/>
          <a:p>
            <a:pPr algn="just">
              <a:lnSpc>
                <a:spcPts val="6836"/>
              </a:lnSpc>
            </a:pPr>
            <a:r>
              <a:rPr lang="en-US" sz="6215" spc="198">
                <a:solidFill>
                  <a:srgbClr val="000000"/>
                </a:solidFill>
                <a:latin typeface="Days"/>
              </a:rPr>
              <a:t>Statistical analysis</a:t>
            </a:r>
          </a:p>
        </p:txBody>
      </p:sp>
      <p:sp>
        <p:nvSpPr>
          <p:cNvPr id="7" name="AutoShape 7"/>
          <p:cNvSpPr/>
          <p:nvPr/>
        </p:nvSpPr>
        <p:spPr>
          <a:xfrm flipH="1" flipV="1">
            <a:off x="-6012557" y="2680009"/>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8" name="TextBox 8"/>
          <p:cNvSpPr txBox="1"/>
          <p:nvPr/>
        </p:nvSpPr>
        <p:spPr>
          <a:xfrm>
            <a:off x="296778" y="3143015"/>
            <a:ext cx="17669254" cy="6771084"/>
          </a:xfrm>
          <a:prstGeom prst="rect">
            <a:avLst/>
          </a:prstGeom>
        </p:spPr>
        <p:txBody>
          <a:bodyPr lIns="0" tIns="0" rIns="0" bIns="0" rtlCol="0" anchor="t">
            <a:spAutoFit/>
          </a:bodyPr>
          <a:lstStyle/>
          <a:p>
            <a:pPr marL="726632" lvl="1" indent="-363316">
              <a:lnSpc>
                <a:spcPts val="5384"/>
              </a:lnSpc>
              <a:buFont typeface="Arial"/>
              <a:buChar char="•"/>
            </a:pPr>
            <a:r>
              <a:rPr lang="en-US" sz="3365" spc="134" dirty="0">
                <a:solidFill>
                  <a:srgbClr val="000000"/>
                </a:solidFill>
                <a:latin typeface="CMU Serif"/>
              </a:rPr>
              <a:t>Currently, there are an estimated </a:t>
            </a:r>
            <a:r>
              <a:rPr lang="en-US" sz="3365" b="1" spc="134" dirty="0">
                <a:solidFill>
                  <a:srgbClr val="000000"/>
                </a:solidFill>
                <a:latin typeface="CMU Serif"/>
              </a:rPr>
              <a:t>4.95 million blind persons </a:t>
            </a:r>
            <a:r>
              <a:rPr lang="en-US" sz="3365" spc="134" dirty="0">
                <a:solidFill>
                  <a:srgbClr val="000000"/>
                </a:solidFill>
                <a:latin typeface="CMU Serif"/>
              </a:rPr>
              <a:t>and </a:t>
            </a:r>
            <a:r>
              <a:rPr lang="en-US" sz="3365" b="1" spc="134" dirty="0">
                <a:solidFill>
                  <a:srgbClr val="000000"/>
                </a:solidFill>
                <a:latin typeface="CMU Serif"/>
              </a:rPr>
              <a:t>70 million vision impaired persons in India</a:t>
            </a:r>
            <a:r>
              <a:rPr lang="en-US" sz="3365" spc="134" dirty="0">
                <a:solidFill>
                  <a:srgbClr val="000000"/>
                </a:solidFill>
                <a:latin typeface="CMU Serif"/>
              </a:rPr>
              <a:t>, out of which </a:t>
            </a:r>
            <a:r>
              <a:rPr lang="en-US" sz="3365" b="1" spc="134" dirty="0">
                <a:solidFill>
                  <a:srgbClr val="000000"/>
                </a:solidFill>
                <a:latin typeface="CMU Serif"/>
              </a:rPr>
              <a:t>0.24 million are blind children </a:t>
            </a:r>
            <a:r>
              <a:rPr lang="en-US" sz="3365" spc="134" dirty="0">
                <a:solidFill>
                  <a:srgbClr val="000000"/>
                </a:solidFill>
                <a:latin typeface="CMU Serif"/>
              </a:rPr>
              <a:t>and globally (2007) </a:t>
            </a:r>
            <a:r>
              <a:rPr lang="en-US" sz="3365" b="1" spc="134" dirty="0">
                <a:solidFill>
                  <a:srgbClr val="000000"/>
                </a:solidFill>
                <a:latin typeface="CMU Serif"/>
              </a:rPr>
              <a:t>2.2 billion people have visual impairment</a:t>
            </a:r>
          </a:p>
          <a:p>
            <a:pPr marL="726632" lvl="1" indent="-363316" algn="just">
              <a:lnSpc>
                <a:spcPts val="5384"/>
              </a:lnSpc>
              <a:buFont typeface="Arial"/>
              <a:buChar char="•"/>
            </a:pPr>
            <a:r>
              <a:rPr lang="en-US" sz="3365" spc="134" dirty="0">
                <a:solidFill>
                  <a:srgbClr val="000000"/>
                </a:solidFill>
                <a:latin typeface="CMU Serif"/>
              </a:rPr>
              <a:t>It is estimated that there could be more than </a:t>
            </a:r>
            <a:r>
              <a:rPr lang="en-US" sz="3365" b="1" spc="134" dirty="0">
                <a:solidFill>
                  <a:srgbClr val="000000"/>
                </a:solidFill>
                <a:latin typeface="CMU Serif"/>
              </a:rPr>
              <a:t>500,000 deafblind adults and children in India</a:t>
            </a:r>
          </a:p>
          <a:p>
            <a:pPr marL="726632" lvl="1" indent="-363316" algn="just">
              <a:lnSpc>
                <a:spcPts val="5384"/>
              </a:lnSpc>
              <a:buFont typeface="Arial"/>
              <a:buChar char="•"/>
            </a:pPr>
            <a:r>
              <a:rPr lang="en-US" sz="3365" spc="134" dirty="0">
                <a:solidFill>
                  <a:srgbClr val="000000"/>
                </a:solidFill>
                <a:latin typeface="CMU Serif"/>
              </a:rPr>
              <a:t>This means that there are estimated to be over </a:t>
            </a:r>
            <a:r>
              <a:rPr lang="en-US" sz="3365" b="1" spc="134" dirty="0">
                <a:solidFill>
                  <a:srgbClr val="000000"/>
                </a:solidFill>
                <a:latin typeface="CMU Serif"/>
              </a:rPr>
              <a:t>15million people with severe deaf blindness </a:t>
            </a:r>
            <a:r>
              <a:rPr lang="en-US" sz="3365" spc="134" dirty="0">
                <a:solidFill>
                  <a:srgbClr val="000000"/>
                </a:solidFill>
                <a:latin typeface="CMU Serif"/>
              </a:rPr>
              <a:t>worldwide – equivalent to the </a:t>
            </a:r>
            <a:r>
              <a:rPr lang="en-US" sz="3365" b="1" spc="134" dirty="0">
                <a:solidFill>
                  <a:srgbClr val="000000"/>
                </a:solidFill>
                <a:latin typeface="CMU Serif"/>
              </a:rPr>
              <a:t>populations of Sweden and Norway combined.</a:t>
            </a:r>
          </a:p>
          <a:p>
            <a:pPr marL="726632" lvl="1" indent="-363316" algn="just">
              <a:lnSpc>
                <a:spcPts val="5384"/>
              </a:lnSpc>
              <a:buFont typeface="Arial"/>
              <a:buChar char="•"/>
            </a:pPr>
            <a:r>
              <a:rPr lang="en-US" sz="3365" spc="134" dirty="0">
                <a:solidFill>
                  <a:srgbClr val="000000"/>
                </a:solidFill>
                <a:latin typeface="CMU Serif"/>
              </a:rPr>
              <a:t>And </a:t>
            </a:r>
            <a:r>
              <a:rPr lang="en-US" sz="3365" b="1" spc="134" dirty="0">
                <a:solidFill>
                  <a:srgbClr val="000000"/>
                </a:solidFill>
                <a:latin typeface="CMU Serif"/>
              </a:rPr>
              <a:t>7-8% of foreign tourists </a:t>
            </a:r>
            <a:r>
              <a:rPr lang="en-US" sz="3365" spc="134" dirty="0">
                <a:solidFill>
                  <a:srgbClr val="000000"/>
                </a:solidFill>
                <a:latin typeface="CMU Serif"/>
              </a:rPr>
              <a:t>in the world tourism market have a disability.</a:t>
            </a:r>
          </a:p>
          <a:p>
            <a:pPr algn="ctr">
              <a:lnSpc>
                <a:spcPts val="4235"/>
              </a:lnSpc>
            </a:pPr>
            <a:endParaRPr lang="en-US" sz="3365" spc="134" dirty="0">
              <a:solidFill>
                <a:srgbClr val="000000"/>
              </a:solidFill>
              <a:latin typeface="CMU Serif"/>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txBody>
          <a:bodyPr/>
          <a:lstStyle/>
          <a:p>
            <a:endParaRPr lang="en-IN"/>
          </a:p>
        </p:txBody>
      </p:sp>
      <p:grpSp>
        <p:nvGrpSpPr>
          <p:cNvPr id="3" name="Group 3"/>
          <p:cNvGrpSpPr/>
          <p:nvPr/>
        </p:nvGrpSpPr>
        <p:grpSpPr>
          <a:xfrm>
            <a:off x="1854191" y="-91440"/>
            <a:ext cx="14579503" cy="10378440"/>
            <a:chOff x="0" y="0"/>
            <a:chExt cx="3839869" cy="3139011"/>
          </a:xfrm>
        </p:grpSpPr>
        <p:sp>
          <p:nvSpPr>
            <p:cNvPr id="4" name="Freeform 4"/>
            <p:cNvSpPr/>
            <p:nvPr/>
          </p:nvSpPr>
          <p:spPr>
            <a:xfrm>
              <a:off x="0" y="0"/>
              <a:ext cx="3839869" cy="3139011"/>
            </a:xfrm>
            <a:custGeom>
              <a:avLst/>
              <a:gdLst/>
              <a:ahLst/>
              <a:cxnLst/>
              <a:rect l="l" t="t" r="r" b="b"/>
              <a:pathLst>
                <a:path w="3839869" h="3139011">
                  <a:moveTo>
                    <a:pt x="0" y="0"/>
                  </a:moveTo>
                  <a:lnTo>
                    <a:pt x="3839869" y="0"/>
                  </a:lnTo>
                  <a:lnTo>
                    <a:pt x="3839869" y="3139011"/>
                  </a:lnTo>
                  <a:lnTo>
                    <a:pt x="0" y="3139011"/>
                  </a:lnTo>
                  <a:close/>
                </a:path>
              </a:pathLst>
            </a:custGeom>
            <a:solidFill>
              <a:srgbClr val="F5F5F5"/>
            </a:solidFill>
          </p:spPr>
          <p:txBody>
            <a:bodyPr/>
            <a:lstStyle/>
            <a:p>
              <a:endParaRPr lang="en-IN"/>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3948916" y="3342343"/>
            <a:ext cx="1954753" cy="1954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grpSp>
        <p:nvGrpSpPr>
          <p:cNvPr id="9" name="Group 9"/>
          <p:cNvGrpSpPr/>
          <p:nvPr/>
        </p:nvGrpSpPr>
        <p:grpSpPr>
          <a:xfrm>
            <a:off x="7920437" y="3342343"/>
            <a:ext cx="1954753" cy="19547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grpSp>
        <p:nvGrpSpPr>
          <p:cNvPr id="12" name="Group 12"/>
          <p:cNvGrpSpPr/>
          <p:nvPr/>
        </p:nvGrpSpPr>
        <p:grpSpPr>
          <a:xfrm>
            <a:off x="11891958" y="3342343"/>
            <a:ext cx="1954753" cy="195475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5" name="AutoShape 15"/>
          <p:cNvSpPr/>
          <p:nvPr/>
        </p:nvSpPr>
        <p:spPr>
          <a:xfrm flipH="1">
            <a:off x="1854191" y="2986426"/>
            <a:ext cx="14579503" cy="21934"/>
          </a:xfrm>
          <a:prstGeom prst="line">
            <a:avLst/>
          </a:prstGeom>
          <a:ln w="76200" cap="flat">
            <a:solidFill>
              <a:srgbClr val="C23A97"/>
            </a:solidFill>
            <a:prstDash val="solid"/>
            <a:headEnd type="none" w="sm" len="sm"/>
            <a:tailEnd type="none" w="sm" len="sm"/>
          </a:ln>
        </p:spPr>
        <p:txBody>
          <a:bodyPr/>
          <a:lstStyle/>
          <a:p>
            <a:endParaRPr lang="en-IN"/>
          </a:p>
        </p:txBody>
      </p:sp>
      <p:sp>
        <p:nvSpPr>
          <p:cNvPr id="16" name="Freeform 16"/>
          <p:cNvSpPr/>
          <p:nvPr/>
        </p:nvSpPr>
        <p:spPr>
          <a:xfrm>
            <a:off x="4318409" y="3706965"/>
            <a:ext cx="1215767" cy="1215767"/>
          </a:xfrm>
          <a:custGeom>
            <a:avLst/>
            <a:gdLst/>
            <a:ahLst/>
            <a:cxnLst/>
            <a:rect l="l" t="t" r="r" b="b"/>
            <a:pathLst>
              <a:path w="1215767" h="1215767">
                <a:moveTo>
                  <a:pt x="0" y="0"/>
                </a:moveTo>
                <a:lnTo>
                  <a:pt x="1215767" y="0"/>
                </a:lnTo>
                <a:lnTo>
                  <a:pt x="1215767" y="1215767"/>
                </a:lnTo>
                <a:lnTo>
                  <a:pt x="0" y="12157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a:off x="12360511" y="3792203"/>
            <a:ext cx="1017647" cy="976941"/>
          </a:xfrm>
          <a:custGeom>
            <a:avLst/>
            <a:gdLst/>
            <a:ahLst/>
            <a:cxnLst/>
            <a:rect l="l" t="t" r="r" b="b"/>
            <a:pathLst>
              <a:path w="1017647" h="976941">
                <a:moveTo>
                  <a:pt x="0" y="0"/>
                </a:moveTo>
                <a:lnTo>
                  <a:pt x="1017646" y="0"/>
                </a:lnTo>
                <a:lnTo>
                  <a:pt x="1017646" y="976941"/>
                </a:lnTo>
                <a:lnTo>
                  <a:pt x="0" y="9769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8" name="Freeform 18"/>
          <p:cNvSpPr/>
          <p:nvPr/>
        </p:nvSpPr>
        <p:spPr>
          <a:xfrm>
            <a:off x="8215640" y="3792203"/>
            <a:ext cx="1364347" cy="973803"/>
          </a:xfrm>
          <a:custGeom>
            <a:avLst/>
            <a:gdLst/>
            <a:ahLst/>
            <a:cxnLst/>
            <a:rect l="l" t="t" r="r" b="b"/>
            <a:pathLst>
              <a:path w="1364347" h="973803">
                <a:moveTo>
                  <a:pt x="0" y="0"/>
                </a:moveTo>
                <a:lnTo>
                  <a:pt x="1364347" y="0"/>
                </a:lnTo>
                <a:lnTo>
                  <a:pt x="1364347" y="973803"/>
                </a:lnTo>
                <a:lnTo>
                  <a:pt x="0" y="9738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9" name="TextBox 19"/>
          <p:cNvSpPr txBox="1"/>
          <p:nvPr/>
        </p:nvSpPr>
        <p:spPr>
          <a:xfrm>
            <a:off x="4842521" y="1515766"/>
            <a:ext cx="8193785" cy="1137285"/>
          </a:xfrm>
          <a:prstGeom prst="rect">
            <a:avLst/>
          </a:prstGeom>
        </p:spPr>
        <p:txBody>
          <a:bodyPr lIns="0" tIns="0" rIns="0" bIns="0" rtlCol="0" anchor="t">
            <a:spAutoFit/>
          </a:bodyPr>
          <a:lstStyle/>
          <a:p>
            <a:pPr algn="ctr">
              <a:lnSpc>
                <a:spcPts val="9240"/>
              </a:lnSpc>
            </a:pPr>
            <a:r>
              <a:rPr lang="en-US" sz="6600">
                <a:solidFill>
                  <a:srgbClr val="000000"/>
                </a:solidFill>
                <a:latin typeface="Open Sauce Medium"/>
              </a:rPr>
              <a:t>VARIOUS USES</a:t>
            </a:r>
          </a:p>
        </p:txBody>
      </p:sp>
      <p:sp>
        <p:nvSpPr>
          <p:cNvPr id="20" name="TextBox 20"/>
          <p:cNvSpPr txBox="1"/>
          <p:nvPr/>
        </p:nvSpPr>
        <p:spPr>
          <a:xfrm>
            <a:off x="3301700" y="5513315"/>
            <a:ext cx="3249183" cy="2111375"/>
          </a:xfrm>
          <a:prstGeom prst="rect">
            <a:avLst/>
          </a:prstGeom>
        </p:spPr>
        <p:txBody>
          <a:bodyPr lIns="0" tIns="0" rIns="0" bIns="0" rtlCol="0" anchor="t">
            <a:spAutoFit/>
          </a:bodyPr>
          <a:lstStyle/>
          <a:p>
            <a:pPr>
              <a:lnSpc>
                <a:spcPts val="2800"/>
              </a:lnSpc>
            </a:pPr>
            <a:r>
              <a:rPr lang="en-US" sz="2000" dirty="0">
                <a:solidFill>
                  <a:srgbClr val="000000"/>
                </a:solidFill>
                <a:latin typeface="Open Sauce Light"/>
              </a:rPr>
              <a:t>Can be used for Various Primary, Secondary and Undergraduate Education Institutions across all regions with Visually Impaired Students.</a:t>
            </a:r>
          </a:p>
        </p:txBody>
      </p:sp>
      <p:sp>
        <p:nvSpPr>
          <p:cNvPr id="21" name="TextBox 21"/>
          <p:cNvSpPr txBox="1"/>
          <p:nvPr/>
        </p:nvSpPr>
        <p:spPr>
          <a:xfrm>
            <a:off x="7377784" y="5568912"/>
            <a:ext cx="3532316" cy="2123658"/>
          </a:xfrm>
          <a:prstGeom prst="rect">
            <a:avLst/>
          </a:prstGeom>
        </p:spPr>
        <p:txBody>
          <a:bodyPr lIns="0" tIns="0" rIns="0" bIns="0" rtlCol="0" anchor="t">
            <a:spAutoFit/>
          </a:bodyPr>
          <a:lstStyle/>
          <a:p>
            <a:pPr>
              <a:lnSpc>
                <a:spcPts val="2800"/>
              </a:lnSpc>
            </a:pPr>
            <a:r>
              <a:rPr lang="en-US" sz="2000" dirty="0">
                <a:solidFill>
                  <a:srgbClr val="000000"/>
                </a:solidFill>
                <a:latin typeface="Open Sauce Light"/>
              </a:rPr>
              <a:t>Can be used in Government , Public Institutions and tourist attractions for providing information to Visually Impaired Native Citizens as well as Tourists.</a:t>
            </a:r>
          </a:p>
        </p:txBody>
      </p:sp>
      <p:sp>
        <p:nvSpPr>
          <p:cNvPr id="22" name="TextBox 22"/>
          <p:cNvSpPr txBox="1"/>
          <p:nvPr/>
        </p:nvSpPr>
        <p:spPr>
          <a:xfrm>
            <a:off x="11682783" y="5568912"/>
            <a:ext cx="3390749" cy="2223135"/>
          </a:xfrm>
          <a:prstGeom prst="rect">
            <a:avLst/>
          </a:prstGeom>
        </p:spPr>
        <p:txBody>
          <a:bodyPr lIns="0" tIns="0" rIns="0" bIns="0" rtlCol="0" anchor="t">
            <a:spAutoFit/>
          </a:bodyPr>
          <a:lstStyle/>
          <a:p>
            <a:pPr>
              <a:lnSpc>
                <a:spcPts val="2940"/>
              </a:lnSpc>
            </a:pPr>
            <a:r>
              <a:rPr lang="en-US" sz="2100" dirty="0">
                <a:solidFill>
                  <a:srgbClr val="000000"/>
                </a:solidFill>
                <a:latin typeface="Open Sauce Light"/>
              </a:rPr>
              <a:t>In Visual Translation Services of Various Documents, Newspapers </a:t>
            </a:r>
            <a:r>
              <a:rPr lang="en-US" sz="2100" dirty="0" err="1">
                <a:solidFill>
                  <a:srgbClr val="000000"/>
                </a:solidFill>
                <a:latin typeface="Open Sauce Light"/>
              </a:rPr>
              <a:t>etc</a:t>
            </a:r>
            <a:r>
              <a:rPr lang="en-US" sz="2100" dirty="0">
                <a:solidFill>
                  <a:srgbClr val="000000"/>
                </a:solidFill>
                <a:latin typeface="Open Sauce Light"/>
              </a:rPr>
              <a:t> of various Languages at various places such as Libraries, Publishing </a:t>
            </a:r>
            <a:r>
              <a:rPr lang="en-US" sz="2100" dirty="0" err="1">
                <a:solidFill>
                  <a:srgbClr val="000000"/>
                </a:solidFill>
                <a:latin typeface="Open Sauce Light"/>
              </a:rPr>
              <a:t>etc</a:t>
            </a:r>
            <a:endParaRPr lang="en-US" sz="2100" dirty="0">
              <a:solidFill>
                <a:srgbClr val="000000"/>
              </a:solidFill>
              <a:latin typeface="Open Sauce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547</Words>
  <Application>Microsoft Office PowerPoint</Application>
  <PresentationFormat>Custom</PresentationFormat>
  <Paragraphs>72</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CMU Serif</vt:lpstr>
      <vt:lpstr>Agrandir Narrow Italics</vt:lpstr>
      <vt:lpstr>Agrandir Narrow Semi-Bold</vt:lpstr>
      <vt:lpstr>Open Sauce Medium</vt:lpstr>
      <vt:lpstr>Agrandir Narrow</vt:lpstr>
      <vt:lpstr>Agrandir Narrow Bold</vt:lpstr>
      <vt:lpstr>Arial</vt:lpstr>
      <vt:lpstr>Calibri</vt:lpstr>
      <vt:lpstr>Open Sauce Light</vt:lpstr>
      <vt:lpstr>Days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lastModifiedBy>POORANI B</cp:lastModifiedBy>
  <cp:revision>6</cp:revision>
  <dcterms:created xsi:type="dcterms:W3CDTF">2006-08-16T00:00:00Z</dcterms:created>
  <dcterms:modified xsi:type="dcterms:W3CDTF">2023-09-14T08:52:30Z</dcterms:modified>
  <dc:identifier>DAFtpaVTBc8</dc:identifier>
</cp:coreProperties>
</file>